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4"/>
  </p:sldMasterIdLst>
  <p:notesMasterIdLst>
    <p:notesMasterId r:id="rId30"/>
  </p:notesMasterIdLst>
  <p:sldIdLst>
    <p:sldId id="257" r:id="rId5"/>
    <p:sldId id="274" r:id="rId6"/>
    <p:sldId id="330" r:id="rId7"/>
    <p:sldId id="331" r:id="rId8"/>
    <p:sldId id="311" r:id="rId9"/>
    <p:sldId id="312" r:id="rId10"/>
    <p:sldId id="313" r:id="rId11"/>
    <p:sldId id="314" r:id="rId12"/>
    <p:sldId id="320" r:id="rId13"/>
    <p:sldId id="334" r:id="rId14"/>
    <p:sldId id="319" r:id="rId15"/>
    <p:sldId id="321" r:id="rId16"/>
    <p:sldId id="316" r:id="rId17"/>
    <p:sldId id="317" r:id="rId18"/>
    <p:sldId id="318" r:id="rId19"/>
    <p:sldId id="322" r:id="rId20"/>
    <p:sldId id="323" r:id="rId21"/>
    <p:sldId id="281" r:id="rId22"/>
    <p:sldId id="315" r:id="rId23"/>
    <p:sldId id="329" r:id="rId24"/>
    <p:sldId id="325" r:id="rId25"/>
    <p:sldId id="333" r:id="rId26"/>
    <p:sldId id="326" r:id="rId27"/>
    <p:sldId id="327" r:id="rId28"/>
    <p:sldId id="273" r:id="rId29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yriad Web Pro" panose="020B0503030403020204" pitchFamily="34" charset="77"/>
      <p:regular r:id="rId35"/>
      <p:bold r:id="rId36"/>
      <p:italic r:id="rId3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Standley" initials="CS" lastIdx="7" clrIdx="0">
    <p:extLst>
      <p:ext uri="{19B8F6BF-5375-455C-9EA6-DF929625EA0E}">
        <p15:presenceInfo xmlns:p15="http://schemas.microsoft.com/office/powerpoint/2012/main" userId="d824ce3e42cc2a6c" providerId="Windows Live"/>
      </p:ext>
    </p:extLst>
  </p:cmAuthor>
  <p:cmAuthor id="2" name="Brenna Means" initials="BM" lastIdx="1" clrIdx="1">
    <p:extLst>
      <p:ext uri="{19B8F6BF-5375-455C-9EA6-DF929625EA0E}">
        <p15:presenceInfo xmlns:p15="http://schemas.microsoft.com/office/powerpoint/2012/main" userId="6594be0ccb88ba5d" providerId="Windows Live"/>
      </p:ext>
    </p:extLst>
  </p:cmAuthor>
  <p:cmAuthor id="3" name="Mafundikwa, Eunice (CDC/OCOO/OCIO)" initials="ME(" lastIdx="5" clrIdx="2">
    <p:extLst>
      <p:ext uri="{19B8F6BF-5375-455C-9EA6-DF929625EA0E}">
        <p15:presenceInfo xmlns:p15="http://schemas.microsoft.com/office/powerpoint/2012/main" userId="S::hen7@cdc.gov::07d4b77c-f967-49e3-803b-f0a25687ae27" providerId="AD"/>
      </p:ext>
    </p:extLst>
  </p:cmAuthor>
  <p:cmAuthor id="4" name="Albert, Alison P. (CDC/DDID/NCIRD/DBD)" initials="AAP(" lastIdx="8" clrIdx="3">
    <p:extLst>
      <p:ext uri="{19B8F6BF-5375-455C-9EA6-DF929625EA0E}">
        <p15:presenceInfo xmlns:p15="http://schemas.microsoft.com/office/powerpoint/2012/main" userId="S::aqp0@cdc.gov::2ab78858-ca7c-445e-b152-4f05717733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242" autoAdjust="0"/>
  </p:normalViewPr>
  <p:slideViewPr>
    <p:cSldViewPr snapToGrid="0">
      <p:cViewPr>
        <p:scale>
          <a:sx n="153" d="100"/>
          <a:sy n="153" d="100"/>
        </p:scale>
        <p:origin x="480" y="2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6/26/20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6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7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0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71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2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14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0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9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45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0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45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3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3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4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1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7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9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6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2.emf"/><Relationship Id="rId4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40C9777-D987-2848-92C3-46BF41F94460}"/>
              </a:ext>
            </a:extLst>
          </p:cNvPr>
          <p:cNvSpPr/>
          <p:nvPr userDrawn="1"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The mark “CDC” is owned by the US Dept. of Health and Human Services and is used with permission.</a:t>
            </a:r>
          </a:p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Use of this logo is not an endorsement by HHS or CDC of any particular product, service, or enterprise.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3DB1D4-7576-1F40-8251-67E3629E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8071" y="3752495"/>
            <a:ext cx="2202419" cy="779487"/>
          </a:xfrm>
          <a:prstGeom prst="roundRect">
            <a:avLst>
              <a:gd name="adj" fmla="val 2019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ACD4CB-D235-7B43-97EC-7EE5CF215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30" y="3832697"/>
            <a:ext cx="86953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E766ED-D37B-5847-8017-31684459509E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9D113B85-830C-D74B-9BD1-8B5546ACD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ABE862-A43E-9548-8C0B-AEEF403622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9BD421-3F8B-F74D-A4EA-43D963FA6D68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1CB316C9-0622-4D4A-83DF-D33E73C70B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201416-BCC6-4A4E-ADAE-44B7D5C60535}"/>
              </a:ext>
            </a:extLst>
          </p:cNvPr>
          <p:cNvSpPr/>
          <p:nvPr userDrawn="1"/>
        </p:nvSpPr>
        <p:spPr>
          <a:xfrm>
            <a:off x="150416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5E0EEC71-9373-D844-8135-45DD0F214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87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B96469-2D5A-3644-91B8-7505488CBD11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B1F68856-A60B-7A41-8BB8-EE7F8BA4B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C0F3D-F009-1E4B-BE94-479B10B1D1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3F1B0B-FECA-A547-AE81-15D036EB047D}"/>
              </a:ext>
            </a:extLst>
          </p:cNvPr>
          <p:cNvSpPr/>
          <p:nvPr userDrawn="1"/>
        </p:nvSpPr>
        <p:spPr>
          <a:xfrm>
            <a:off x="417949" y="4030406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9860AB98-4E83-814D-83F2-F1155C181B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2912518" y="4030406"/>
            <a:ext cx="996875" cy="602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06AE7E-F864-6E40-96DA-899F5B94C85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18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A29CD04-DBCA-9147-A76B-90CBB1AA4CD2}"/>
              </a:ext>
            </a:extLst>
          </p:cNvPr>
          <p:cNvSpPr/>
          <p:nvPr userDrawn="1"/>
        </p:nvSpPr>
        <p:spPr>
          <a:xfrm>
            <a:off x="5949003" y="4404774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0A908FCF-46F9-DD44-AB3E-31EF912C4A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7913604" y="4354414"/>
            <a:ext cx="842588" cy="510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18744F-3999-9247-8899-3A1B9BC923D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3" y="4866336"/>
            <a:ext cx="875574" cy="1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5" Type="http://schemas.openxmlformats.org/officeDocument/2006/relationships/hyperlink" Target="https://www.edwards.af.mil/News/Photos/igphoto/2002299015/" TargetMode="External"/><Relationship Id="rId4" Type="http://schemas.openxmlformats.org/officeDocument/2006/relationships/hyperlink" Target="https://www.fema.gov/media-library/assets/images/18749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hyperlink" Target="https://commons.wikimedia.org/wiki/File:Governor_Hogan_Visits_Howard_County_Emergency_Operations_Center_(28646381650)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Freetown_Emergency_Operations_Center.jpg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phil.cdc.gov/Details.aspx?pid=178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Emergency Operations Center Design and Equipment Considerations</a:t>
            </a:r>
            <a:endParaRPr lang="en-US" altLang="en-US" sz="2000" dirty="0"/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1026" name="Picture 2" descr="People wearing masks as protective equipment during COVID-19.">
            <a:extLst>
              <a:ext uri="{FF2B5EF4-FFF2-40B4-BE49-F238E27FC236}">
                <a16:creationId xmlns:a16="http://schemas.microsoft.com/office/drawing/2014/main" id="{826B01E5-704C-D14C-AA77-861F4545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11" y="775063"/>
            <a:ext cx="429591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A03C3F-24E4-5B4D-A939-7CBE0AB32712}"/>
              </a:ext>
            </a:extLst>
          </p:cNvPr>
          <p:cNvSpPr txBox="1"/>
          <p:nvPr/>
        </p:nvSpPr>
        <p:spPr>
          <a:xfrm>
            <a:off x="4680995" y="3640183"/>
            <a:ext cx="3134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FEMA/Alexis Hall, 2020.</a:t>
            </a:r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Ohio EOC, Columbus, Ohio.</a:t>
            </a:r>
            <a:endParaRPr lang="en-US" sz="1100" dirty="0">
              <a:solidFill>
                <a:srgbClr val="2D2D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A4F49B-3E02-0948-812C-688FE1E89E2E}"/>
              </a:ext>
            </a:extLst>
          </p:cNvPr>
          <p:cNvSpPr/>
          <p:nvPr/>
        </p:nvSpPr>
        <p:spPr>
          <a:xfrm>
            <a:off x="457200" y="3379520"/>
            <a:ext cx="29257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Giancarlo Casem/ U.S. Air Force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12 May 2020.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47796-ACE4-484C-8102-F6F877CEA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20" y="1624498"/>
            <a:ext cx="3116712" cy="17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76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1D479A6-7919-A948-A152-F46B57A18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4625" y="2706638"/>
            <a:ext cx="3443064" cy="229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neweocopsrm">
            <a:extLst>
              <a:ext uri="{FF2B5EF4-FFF2-40B4-BE49-F238E27FC236}">
                <a16:creationId xmlns:a16="http://schemas.microsoft.com/office/drawing/2014/main" id="{FA782920-9A83-8345-8975-468450C9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8268" y="135364"/>
            <a:ext cx="3683781" cy="243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EAC97DF-2BA4-714C-9DE0-89DA328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239" y="1461616"/>
            <a:ext cx="3432705" cy="20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36578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D2D39-8FD7-984F-8149-37C0C068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5650"/>
            <a:ext cx="4326562" cy="2887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BCEC1-109E-B24A-BE32-21B62417375E}"/>
              </a:ext>
            </a:extLst>
          </p:cNvPr>
          <p:cNvSpPr txBox="1"/>
          <p:nvPr/>
        </p:nvSpPr>
        <p:spPr>
          <a:xfrm>
            <a:off x="4572000" y="3213301"/>
            <a:ext cx="441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Maryland GovPics, 10 August 2016.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Howard County EOC, Maryland, USA.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75661-D61E-D544-A66C-B8F508117063}"/>
              </a:ext>
            </a:extLst>
          </p:cNvPr>
          <p:cNvSpPr txBox="1"/>
          <p:nvPr/>
        </p:nvSpPr>
        <p:spPr>
          <a:xfrm>
            <a:off x="457200" y="3769186"/>
            <a:ext cx="3724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CDC/Jim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Banaski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January 2017.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Instituto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Nacional de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Salud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EOC, Colombia.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7" y="978203"/>
            <a:ext cx="3641749" cy="27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0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- Boardroom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1CDFF-4BEE-3B47-A429-61325B17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25" y="1121796"/>
            <a:ext cx="3892281" cy="28937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010" y="3595477"/>
            <a:ext cx="564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During COVID-19, ensure spacing between chairs complies with physical distancing guidelines.</a:t>
            </a:r>
          </a:p>
        </p:txBody>
      </p:sp>
    </p:spTree>
    <p:extLst>
      <p:ext uri="{BB962C8B-B14F-4D97-AF65-F5344CB8AC3E}">
        <p14:creationId xmlns:p14="http://schemas.microsoft.com/office/powerpoint/2010/main" val="9755051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- Mission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C9022-AF4D-FC40-8C02-3591385B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071" y="1030242"/>
            <a:ext cx="5823857" cy="33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4948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- Market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B944-0045-0542-8EBE-CE461181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08" y="1064784"/>
            <a:ext cx="6173107" cy="36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39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02353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The equipment in an EOC should: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Reflect the scope and design of the facility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Be sufficient to support the EOC’s functions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Be optimized for long-term sustainability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Be cleaned/disinfected regularly (especially during COVID-19)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en-US" sz="2400" dirty="0"/>
              <a:t>Personnel in the EOC must be trained in the use of equipment as part of their on-boarding as well as through regular refresher training. 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94163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Hot, Warm, and Cold Facilities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6190456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Hot: Fully equipped, utilities working, shortest EOC activation period required.</a:t>
            </a:r>
            <a:br>
              <a:rPr lang="en-US" sz="2400" dirty="0"/>
            </a:br>
            <a:endParaRPr lang="en-US" sz="2400" dirty="0"/>
          </a:p>
          <a:p>
            <a:pPr>
              <a:buClr>
                <a:srgbClr val="006A71"/>
              </a:buClr>
            </a:pPr>
            <a:r>
              <a:rPr lang="en-US" sz="2400" dirty="0"/>
              <a:t>Warm: Some systems/equipment in place, moderate EOC activation period required.</a:t>
            </a:r>
            <a:br>
              <a:rPr lang="en-US" sz="2400" dirty="0"/>
            </a:br>
            <a:endParaRPr lang="en-US" sz="2400" dirty="0"/>
          </a:p>
          <a:p>
            <a:pPr>
              <a:buClr>
                <a:srgbClr val="006A71"/>
              </a:buClr>
            </a:pPr>
            <a:r>
              <a:rPr lang="en-US" sz="2400" dirty="0"/>
              <a:t>Cold:	Not equipped, utilities not working, longest EOC activation period required.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8F280-FBCC-0B40-846D-05A4F39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56" y="1033071"/>
            <a:ext cx="2182035" cy="3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57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6834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A properly-designed EOC should: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Serve as an effective and efficient facility for coordinating emergency response efforts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Serve a number of uses including operations, training, and meetings 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Optimize communication and coordination by effective information management and presentation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Maintain a safe working environment for personnel, including appropriate infection prevention measures</a:t>
            </a:r>
          </a:p>
        </p:txBody>
      </p:sp>
    </p:spTree>
    <p:extLst>
      <p:ext uri="{BB962C8B-B14F-4D97-AF65-F5344CB8AC3E}">
        <p14:creationId xmlns:p14="http://schemas.microsoft.com/office/powerpoint/2010/main" val="9814604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Factors to consider when selecting a facility for the EOC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Accessibility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Safety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Size (particularly to ensure physical distance during COVID-19)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Systems capability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Survivability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Versatility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3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Design</a:t>
            </a:r>
          </a:p>
        </p:txBody>
      </p:sp>
    </p:spTree>
    <p:extLst>
      <p:ext uri="{BB962C8B-B14F-4D97-AF65-F5344CB8AC3E}">
        <p14:creationId xmlns:p14="http://schemas.microsoft.com/office/powerpoint/2010/main" val="8064611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674455" cy="871538"/>
          </a:xfrm>
        </p:spPr>
        <p:txBody>
          <a:bodyPr/>
          <a:lstStyle/>
          <a:p>
            <a:r>
              <a:rPr lang="en-US" sz="3200" dirty="0"/>
              <a:t>EOC Equipment</a:t>
            </a:r>
          </a:p>
        </p:txBody>
      </p:sp>
    </p:spTree>
    <p:extLst>
      <p:ext uri="{BB962C8B-B14F-4D97-AF65-F5344CB8AC3E}">
        <p14:creationId xmlns:p14="http://schemas.microsoft.com/office/powerpoint/2010/main" val="12623793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6214"/>
            <a:ext cx="8158294" cy="3341688"/>
          </a:xfrm>
        </p:spPr>
        <p:txBody>
          <a:bodyPr/>
          <a:lstStyle/>
          <a:p>
            <a:pPr marL="0" indent="0" algn="ctr">
              <a:buClr>
                <a:srgbClr val="006A71"/>
              </a:buClr>
              <a:buNone/>
            </a:pPr>
            <a:endParaRPr lang="en-US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en-US" sz="2400" dirty="0"/>
              <a:t>The main function of an Emergency Operations Center is coordination, so ensuring that it is stocked with the necessary equipment and supplies is critical.</a:t>
            </a:r>
          </a:p>
          <a:p>
            <a:pPr marL="0" indent="0" algn="ctr">
              <a:buClr>
                <a:srgbClr val="006A71"/>
              </a:buClr>
              <a:buNone/>
            </a:pPr>
            <a:endParaRPr lang="en-US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en-US" sz="2400" i="1" dirty="0"/>
              <a:t>In a COVID-19 environment, this can mean additional cleaning supplies and equipment to support physical distancing guidelines. </a:t>
            </a:r>
          </a:p>
        </p:txBody>
      </p:sp>
    </p:spTree>
    <p:extLst>
      <p:ext uri="{BB962C8B-B14F-4D97-AF65-F5344CB8AC3E}">
        <p14:creationId xmlns:p14="http://schemas.microsoft.com/office/powerpoint/2010/main" val="4271435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82313"/>
            <a:ext cx="8158294" cy="3315811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Auxiliary Power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Generators, uninterrupted power systems, &amp; surge protection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Mechanical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Lighting, backup systems &amp; equipment, flashlights, batteries, &amp; bulbs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Communications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Phones/Cell Phones, Radios (inter-personnel and inter-agency), commercial radios, TV cable and satellite connections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Displays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Maps, charts/displays, projectors with screens, white or chalk boards, electronic boards, bulletin boards, easels with flipcharts/pads, monitors, projectors, etc.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Furniture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Tables/chairs, desks, clocks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11198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7011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Office Equipment (Electric)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Computers, photocopiers, extension cords, surge protectors, etc.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Record Keeping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Recording system &amp; equipment, cameras, message forms, logs, time tracking software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Documents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Plans (extra copies), SOPs, resource staffing lists, &amp; library of reference materials (phone books and resource lists)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Supplies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Pencils, pens, printer paper, printer/copier toner, writing pads, paper clips, tape, push pins, staplers/staples, scissors, name tags, folders, boxes, clipboards, binders, etc. 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In a COVID-19 environment, this could mean additional signs and posters reminding staff adhere to physical distancing guidelines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72534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58515"/>
            <a:ext cx="8158294" cy="3984625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Food Access &amp; Supplies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Food service/storage, kitchen, dining facilities, can openers, coffee, etc.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Sanitary, Hygiene Facilities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Toilets, showers, sanitation kits (chemical disinfectants, commode seats, etc.)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Additional COVID-19 related items may include: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Thermometers, hand sanitizer, testing kits 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Gloves, face masks, face shields, and other necessary PPE 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Additional cleaning supplies, disinfectants, etc. to sanitize all communal equipment and spaces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Garbage, Trash Supplies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Brooms, sponges, mops, buckets, cleaning supplies, trash cans, shovels.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20898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Physical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An EOC can be housed in a dedicated space, or set up in a multi-purpose space</a:t>
            </a:r>
          </a:p>
          <a:p>
            <a:pPr>
              <a:buClr>
                <a:srgbClr val="006A71"/>
              </a:buClr>
            </a:pPr>
            <a:r>
              <a:rPr lang="en-US" dirty="0"/>
              <a:t>It must be physically and environmentally secure, as well as accessible and survivable in the event of a threat or disaster</a:t>
            </a:r>
          </a:p>
          <a:p>
            <a:pPr>
              <a:buClr>
                <a:srgbClr val="006A71"/>
              </a:buClr>
            </a:pPr>
            <a:r>
              <a:rPr lang="en-US" dirty="0"/>
              <a:t>In the event of a technological or other failure, there should be alternate EOC options available, and a chosen back-up physical location should be ready </a:t>
            </a:r>
          </a:p>
          <a:p>
            <a:pPr>
              <a:buClr>
                <a:srgbClr val="006A71"/>
              </a:buClr>
            </a:pPr>
            <a:r>
              <a:rPr lang="en-US" dirty="0"/>
              <a:t>It must also be easily </a:t>
            </a:r>
            <a:r>
              <a:rPr lang="en-US" dirty="0">
                <a:solidFill>
                  <a:srgbClr val="2D2C2C"/>
                </a:solidFill>
              </a:rPr>
              <a:t>accessible to personnel</a:t>
            </a:r>
            <a:r>
              <a:rPr lang="en-US" dirty="0"/>
              <a:t>, including parking security, and reasonable proximity to designated lead and partner agencies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52835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0312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The EOC should have enough space to accommodate all personnel</a:t>
            </a:r>
          </a:p>
          <a:p>
            <a:pPr lvl="1"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In the COVID-19 environment, it is especially important to have enough space to allow for physical distancing </a:t>
            </a:r>
          </a:p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Have access to common areas and closed workspaces for meetings or conference calls</a:t>
            </a:r>
          </a:p>
          <a:p>
            <a:pPr lvl="1"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During COVID-19, prioritize layout to accommodate more frequent video/teleconference calls</a:t>
            </a:r>
          </a:p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Make an external area available for media briefings, interviews, press conferences, and coordination of external partners</a:t>
            </a:r>
          </a:p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Have adequate sanitary facilities, rest areas, and food amenities for all personnel</a:t>
            </a:r>
          </a:p>
        </p:txBody>
      </p:sp>
    </p:spTree>
    <p:extLst>
      <p:ext uri="{BB962C8B-B14F-4D97-AF65-F5344CB8AC3E}">
        <p14:creationId xmlns:p14="http://schemas.microsoft.com/office/powerpoint/2010/main" val="2343592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Communication and eye contact between decision makers</a:t>
            </a:r>
          </a:p>
          <a:p>
            <a:pPr>
              <a:buClr>
                <a:srgbClr val="006A71"/>
              </a:buClr>
            </a:pPr>
            <a:r>
              <a:rPr lang="en-US" sz="2400" dirty="0"/>
              <a:t>Space for: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Operational Coordination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Decision Making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Collaboration 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Communications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Physical Distancing </a:t>
            </a:r>
            <a:r>
              <a:rPr lang="en-US" sz="2200" i="1" dirty="0"/>
              <a:t>(if required)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FB2F74-09DD-4445-92C5-3571B854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2916" y="1910722"/>
            <a:ext cx="3562578" cy="2853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9485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Agency EOC Example #1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E72108-D6D5-4446-943B-2DB7E0B1B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17041"/>
          <a:stretch/>
        </p:blipFill>
        <p:spPr bwMode="auto">
          <a:xfrm>
            <a:off x="1909042" y="1262744"/>
            <a:ext cx="4595593" cy="285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35806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Agency EOC Example #2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8F12A-0502-6A48-8173-240F9CDBB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5623"/>
          <a:stretch/>
        </p:blipFill>
        <p:spPr bwMode="auto">
          <a:xfrm>
            <a:off x="1979307" y="1066845"/>
            <a:ext cx="5185386" cy="341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37875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4406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Executive office space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Staff seating 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In a COVID-19 environment, this can mean ensuring there is an empty seat between each staff member to adhere to physical distance guidelines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Computers, phones, printers, fax machines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Break-out or meeting rooms for teams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Special use rooms: Press room, communications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Hygiene space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Sleeping quarters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Food service and eating space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Environment: Noise level, air quality</a:t>
            </a:r>
          </a:p>
        </p:txBody>
      </p:sp>
    </p:spTree>
    <p:extLst>
      <p:ext uri="{BB962C8B-B14F-4D97-AF65-F5344CB8AC3E}">
        <p14:creationId xmlns:p14="http://schemas.microsoft.com/office/powerpoint/2010/main" val="3623569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12CD41-C3CD-4442-900B-685D6497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4" y="970232"/>
            <a:ext cx="3901438" cy="2913075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7F087-EC4E-B64C-B93F-4D6375C438B8}"/>
              </a:ext>
            </a:extLst>
          </p:cNvPr>
          <p:cNvSpPr txBox="1"/>
          <p:nvPr/>
        </p:nvSpPr>
        <p:spPr>
          <a:xfrm>
            <a:off x="492172" y="3877703"/>
            <a:ext cx="3049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CDC/ Sally Ezra, 2014.</a:t>
            </a:r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Nigeria EOC, Lagos, Nigeria.</a:t>
            </a:r>
            <a:endParaRPr lang="en-US" sz="1100" dirty="0">
              <a:solidFill>
                <a:srgbClr val="2D2D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F2C8DCE-19DB-D04C-B885-A33C23937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2" y="970232"/>
            <a:ext cx="3876627" cy="2907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5C3886-DF66-4241-8916-012A592DE6DC}"/>
              </a:ext>
            </a:extLst>
          </p:cNvPr>
          <p:cNvSpPr txBox="1"/>
          <p:nvPr/>
        </p:nvSpPr>
        <p:spPr>
          <a:xfrm>
            <a:off x="4775201" y="3877703"/>
            <a:ext cx="3876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Jennifer Brooks, 15 August 2014.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EOC, Freetown International Airport, Sierra Leone.</a:t>
            </a:r>
          </a:p>
        </p:txBody>
      </p:sp>
    </p:spTree>
    <p:extLst>
      <p:ext uri="{BB962C8B-B14F-4D97-AF65-F5344CB8AC3E}">
        <p14:creationId xmlns:p14="http://schemas.microsoft.com/office/powerpoint/2010/main" val="18502682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3BB87ED693489DF545C68D111AB5" ma:contentTypeVersion="18" ma:contentTypeDescription="Create a new document." ma:contentTypeScope="" ma:versionID="f62459d8983dead884ff87e3c9543287">
  <xsd:schema xmlns:xsd="http://www.w3.org/2001/XMLSchema" xmlns:xs="http://www.w3.org/2001/XMLSchema" xmlns:p="http://schemas.microsoft.com/office/2006/metadata/properties" xmlns:ns1="http://schemas.microsoft.com/sharepoint/v3" xmlns:ns2="52ff0146-47b4-4d51-8c1c-03266fcd63a2" xmlns:ns3="cd03f174-a395-49eb-8ee9-8d943e22f40d" targetNamespace="http://schemas.microsoft.com/office/2006/metadata/properties" ma:root="true" ma:fieldsID="393bab5c7ff3bc5a9b512e1f4b52559d" ns1:_="" ns2:_="" ns3:_="">
    <xsd:import namespace="http://schemas.microsoft.com/sharepoint/v3"/>
    <xsd:import namespace="52ff0146-47b4-4d51-8c1c-03266fcd63a2"/>
    <xsd:import namespace="cd03f174-a395-49eb-8ee9-8d943e22f4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Status" minOccurs="0"/>
                <xsd:element ref="ns2:_x0070_n49" minOccurs="0"/>
                <xsd:element ref="ns3:TaxKeywordTaxHTField" minOccurs="0"/>
                <xsd:element ref="ns3:TaxCatchAll" minOccurs="0"/>
                <xsd:element ref="ns2:Catc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f0146-47b4-4d51-8c1c-03266fcd63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Status" ma:index="20" nillable="true" ma:displayName="Status" ma:default="Draft" ma:format="Dropdown" ma:internalName="Status">
      <xsd:simpleType>
        <xsd:restriction base="dms:Choice">
          <xsd:enumeration value="Draft"/>
          <xsd:enumeration value="Final"/>
        </xsd:restriction>
      </xsd:simpleType>
    </xsd:element>
    <xsd:element name="_x0070_n49" ma:index="21" nillable="true" ma:displayName="Person or Group" ma:list="UserInfo" ma:internalName="_x0070_n49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ch" ma:index="25" nillable="true" ma:displayName="Catch" ma:default="New Item" ma:indexed="true" ma:internalName="Catch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3f174-a395-49eb-8ee9-8d943e22f4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9353dbe8-8260-4ccf-8219-3d2995e6fa1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hidden="true" ma:list="{a3280506-6cd4-40ea-8d11-c5017f6a7f66}" ma:internalName="TaxCatchAll" ma:showField="CatchAllData" ma:web="cd03f174-a395-49eb-8ee9-8d943e22f4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2ff0146-47b4-4d51-8c1c-03266fcd63a2">Draft</Status>
    <Catch xmlns="52ff0146-47b4-4d51-8c1c-03266fcd63a2">New Item</Catch>
    <_ip_UnifiedCompliancePolicyUIAction xmlns="http://schemas.microsoft.com/sharepoint/v3" xsi:nil="true"/>
    <TaxCatchAll xmlns="cd03f174-a395-49eb-8ee9-8d943e22f40d"/>
    <_ip_UnifiedCompliancePolicyProperties xmlns="http://schemas.microsoft.com/sharepoint/v3" xsi:nil="true"/>
    <_x0070_n49 xmlns="52ff0146-47b4-4d51-8c1c-03266fcd63a2">
      <UserInfo>
        <DisplayName/>
        <AccountId xsi:nil="true"/>
        <AccountType/>
      </UserInfo>
    </_x0070_n49>
    <TaxKeywordTaxHTField xmlns="cd03f174-a395-49eb-8ee9-8d943e22f40d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CED74D51-C920-458C-8EEC-6C53B912FB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2ff0146-47b4-4d51-8c1c-03266fcd63a2"/>
    <ds:schemaRef ds:uri="cd03f174-a395-49eb-8ee9-8d943e22f4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291774-085A-41A2-8532-747776FE4A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FD5E60-B0F9-439F-8EE7-3CD8043B5CD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cd03f174-a395-49eb-8ee9-8d943e22f40d"/>
    <ds:schemaRef ds:uri="http://purl.org/dc/terms/"/>
    <ds:schemaRef ds:uri="52ff0146-47b4-4d51-8c1c-03266fcd63a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4804</TotalTime>
  <Words>1003</Words>
  <Application>Microsoft Macintosh PowerPoint</Application>
  <PresentationFormat>On-screen Show (16:9)</PresentationFormat>
  <Paragraphs>135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Wingdings</vt:lpstr>
      <vt:lpstr>Courier New</vt:lpstr>
      <vt:lpstr>Myriad Web Pro</vt:lpstr>
      <vt:lpstr>Calibri</vt:lpstr>
      <vt:lpstr>Master</vt:lpstr>
      <vt:lpstr>Emergency Operations Center Design and Equipment Considerations</vt:lpstr>
      <vt:lpstr>EOC Design</vt:lpstr>
      <vt:lpstr>EOC Physical Infrastructure</vt:lpstr>
      <vt:lpstr>Facility</vt:lpstr>
      <vt:lpstr>EOC Layout</vt:lpstr>
      <vt:lpstr>Lead Agency EOC Example #1</vt:lpstr>
      <vt:lpstr>Lead Agency EOC Example #2</vt:lpstr>
      <vt:lpstr>Design Considerations</vt:lpstr>
      <vt:lpstr>Layouts</vt:lpstr>
      <vt:lpstr>Layouts</vt:lpstr>
      <vt:lpstr>Layouts</vt:lpstr>
      <vt:lpstr>Layouts</vt:lpstr>
      <vt:lpstr>Additional Features - Boardroom</vt:lpstr>
      <vt:lpstr>Additional Features - Mission Control</vt:lpstr>
      <vt:lpstr>Additional Features - Market Place</vt:lpstr>
      <vt:lpstr>Equipment</vt:lpstr>
      <vt:lpstr>Hot, Warm, and Cold Facilities</vt:lpstr>
      <vt:lpstr>EOC Design Considerations</vt:lpstr>
      <vt:lpstr>EOC Location</vt:lpstr>
      <vt:lpstr>EOC Equipment</vt:lpstr>
      <vt:lpstr>EOC Equipment Considerations</vt:lpstr>
      <vt:lpstr>EOC Equipment Considerations</vt:lpstr>
      <vt:lpstr>EOC Equipment Considerations</vt:lpstr>
      <vt:lpstr>EOC Equipment Considerations</vt:lpstr>
      <vt:lpstr>PowerPoint Presentation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Ryan Remmel</cp:lastModifiedBy>
  <cp:revision>300</cp:revision>
  <dcterms:created xsi:type="dcterms:W3CDTF">2011-03-17T17:43:16Z</dcterms:created>
  <dcterms:modified xsi:type="dcterms:W3CDTF">2020-06-26T19:00:10Z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MSIP_Label_7b94a7b8-f06c-4dfe-bdcc-9b548fd58c31_Enabled">
    <vt:lpwstr>True</vt:lpwstr>
  </property>
  <property fmtid="{D5CDD505-2E9C-101B-9397-08002B2CF9AE}" pid="4" name="MSIP_Label_7b94a7b8-f06c-4dfe-bdcc-9b548fd58c31_SiteId">
    <vt:lpwstr>9ce70869-60db-44fd-abe8-d2767077fc8f</vt:lpwstr>
  </property>
  <property fmtid="{D5CDD505-2E9C-101B-9397-08002B2CF9AE}" pid="5" name="MSIP_Label_7b94a7b8-f06c-4dfe-bdcc-9b548fd58c31_Owner">
    <vt:lpwstr>iwh2@cdc.gov</vt:lpwstr>
  </property>
  <property fmtid="{D5CDD505-2E9C-101B-9397-08002B2CF9AE}" pid="6" name="MSIP_Label_7b94a7b8-f06c-4dfe-bdcc-9b548fd58c31_SetDate">
    <vt:lpwstr>2020-05-21T13:18:11.6220452Z</vt:lpwstr>
  </property>
  <property fmtid="{D5CDD505-2E9C-101B-9397-08002B2CF9AE}" pid="7" name="MSIP_Label_7b94a7b8-f06c-4dfe-bdcc-9b548fd58c31_Name">
    <vt:lpwstr>General</vt:lpwstr>
  </property>
  <property fmtid="{D5CDD505-2E9C-101B-9397-08002B2CF9AE}" pid="8" name="MSIP_Label_7b94a7b8-f06c-4dfe-bdcc-9b548fd58c31_Application">
    <vt:lpwstr>Microsoft Azure Information Protection</vt:lpwstr>
  </property>
  <property fmtid="{D5CDD505-2E9C-101B-9397-08002B2CF9AE}" pid="9" name="MSIP_Label_7b94a7b8-f06c-4dfe-bdcc-9b548fd58c31_ActionId">
    <vt:lpwstr>2a8b54f2-e440-4c5d-8571-dae49ebc43c0</vt:lpwstr>
  </property>
  <property fmtid="{D5CDD505-2E9C-101B-9397-08002B2CF9AE}" pid="10" name="MSIP_Label_7b94a7b8-f06c-4dfe-bdcc-9b548fd58c31_Extended_MSFT_Method">
    <vt:lpwstr>Manual</vt:lpwstr>
  </property>
  <property fmtid="{D5CDD505-2E9C-101B-9397-08002B2CF9AE}" pid="11" name="Sensitivity">
    <vt:lpwstr>General</vt:lpwstr>
  </property>
  <property fmtid="{D5CDD505-2E9C-101B-9397-08002B2CF9AE}" pid="12" name="ContentTypeId">
    <vt:lpwstr>0x010100BB263BB87ED693489DF545C68D111AB5</vt:lpwstr>
  </property>
  <property fmtid="{D5CDD505-2E9C-101B-9397-08002B2CF9AE}" pid="13" name="TaxKeyword">
    <vt:lpwstr/>
  </property>
</Properties>
</file>